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72" r:id="rId3"/>
    <p:sldId id="257" r:id="rId4"/>
    <p:sldId id="258" r:id="rId5"/>
    <p:sldId id="268" r:id="rId6"/>
    <p:sldId id="259" r:id="rId7"/>
    <p:sldId id="270" r:id="rId8"/>
    <p:sldId id="260" r:id="rId9"/>
    <p:sldId id="264" r:id="rId10"/>
    <p:sldId id="269" r:id="rId11"/>
    <p:sldId id="267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8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349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0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50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350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50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51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BB63B2-1BCB-4954-A096-F23B8E7643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61130-19D7-49E2-9F82-9B8002D7F7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C2126-70D9-45E9-BB2E-0444D29BAA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A32E83-C865-4A7C-8447-55F781D435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0110884-549E-4695-A39B-4180A8006F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C58649C-49EE-4B51-A688-9302E9C4C0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97B2D-BA1A-41C8-B044-CE04274CB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7DB45-B2DF-4EF2-A8D3-F44B1506E4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2A289-D2D0-413E-91FE-FA7ED41F81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8B5D2-AD2C-42D4-8FF5-469C9E0453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C47E7-8226-42BF-BEB8-CB05354558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35972-EA01-439D-B87E-9D0561893B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9D6C2-2A6A-4B75-9007-4255089166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51CB0-873E-4F76-8FC7-4CDEB1E41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24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8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24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24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830162-A7FD-4762-A6BF-E2F2476D06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4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198563"/>
          </a:xfrm>
        </p:spPr>
        <p:txBody>
          <a:bodyPr/>
          <a:lstStyle/>
          <a:p>
            <a:r>
              <a:rPr lang="ru-RU" sz="4800" dirty="0" smtClean="0"/>
              <a:t>«</a:t>
            </a:r>
            <a:r>
              <a:rPr lang="ru-RU" sz="4800" dirty="0"/>
              <a:t>Взаимоотношения врача и пациента»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371600" y="381000"/>
            <a:ext cx="6705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ФГБОУ ВО </a:t>
            </a:r>
            <a:r>
              <a:rPr kumimoji="0" lang="ru-RU" sz="2400" b="1" i="0" u="none" strike="noStrike" kern="0" cap="none" spc="0" normalizeH="0" baseline="0" noProof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ОрГМУ</a:t>
            </a:r>
            <a:r>
              <a:rPr kumimoji="0" lang="ru-RU" sz="2400" b="1" i="0" u="none" strike="noStrike" kern="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Минздрава России</a:t>
            </a:r>
            <a:r>
              <a:rPr kumimoji="0" lang="ru-RU" sz="2400" b="1" i="0" u="none" strike="noStrike" kern="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Однако не со всеми больными врачу удается наладить взаимоотношения. Таких больных условно можно отнести к категориям: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больные, не склонные к  сотрудничеству с врачом; </a:t>
            </a:r>
          </a:p>
          <a:p>
            <a:pPr>
              <a:lnSpc>
                <a:spcPct val="90000"/>
              </a:lnSpc>
            </a:pPr>
            <a:r>
              <a:rPr lang="ru-RU" sz="2800"/>
              <a:t>больные, имеющие цели, отличные от лечения; </a:t>
            </a:r>
          </a:p>
          <a:p>
            <a:pPr>
              <a:lnSpc>
                <a:spcPct val="90000"/>
              </a:lnSpc>
            </a:pPr>
            <a:r>
              <a:rPr lang="ru-RU" sz="2800"/>
              <a:t>больные, с которыми трудно наладить взаимопонимание; </a:t>
            </a:r>
          </a:p>
          <a:p>
            <a:pPr>
              <a:lnSpc>
                <a:spcPct val="90000"/>
              </a:lnSpc>
            </a:pPr>
            <a:r>
              <a:rPr lang="ru-RU" sz="2800"/>
              <a:t>больные, доверительные отношения с которыми мешают процессу лечения.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Взаимоотношения с больным в ходе лечения – одна из важнейших составляющих врачебного искусства. Поддержка, внимание, уважение и сочувствие – средства, позволяющие добиться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эффекта плацебо без плацебо.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Однако не все больные склонны к плодотворному сотрудничеству.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быть готовым к встрече с человеком, который вызовет антипатию.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устанавливать и поддерживать доверительные отношения – часто самое главное качество врача, которое побуждает людей обращаться к нему за помощью. 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Заключение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  <a:r>
              <a:rPr lang="ru-RU" sz="600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Аудитория: студенты медицинского вуза</a:t>
            </a:r>
            <a:r>
              <a:rPr lang="ru-RU" smtClean="0"/>
              <a:t>, ординаторы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Цель: формирование понимания взаимосвязи врач-пациент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ru-RU"/>
              <a:t>Введение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066800"/>
            <a:ext cx="56388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 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протяжении всей истории медицины основой отношений между врачом и больным было и остается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доверие.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Еще недавно все сводилось к тому, что больной доверял врачу право  принимать  решения.    Врач   же “исключительно в интересах больного” поступал так, как считал нужным. Считалось, что держать больного в неведение гуманнее, чем вовлекать его в решение сложных медицинских проблем. Согласно бытовавшему мнению, это даже повышало эффективность лечения, избавляя больного от сомнений и неуверенности. Больной доверял врачу – врач  брал на себя заботу о нем. Традиционно взаимоотношения врача и больного основывались на слепой вере, что препятствовало созданию атмосферы взаимопонимания; врач не делился с больным своими сомнениями и скрывал от него неприятную правду, больной, как правило, был “сам себе на уме”. И поныне взаимоотношения врача и больного в большой степени определяют успех медицинской помощи. </a:t>
            </a:r>
          </a:p>
        </p:txBody>
      </p:sp>
      <p:pic>
        <p:nvPicPr>
          <p:cNvPr id="64517" name="Picture 5" descr="8023177a3061ded7530708eae4bd0c38_mediu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3916363"/>
            <a:ext cx="3352800" cy="2211387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Моделей общения врача и пациента несколько: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информационная (бесстрастный врач, полностью независимый пациент);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интерпретационная (убеждающий врач);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совещательная (доверие и взаимное согласие);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патерналистская (врач-опекун).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2" name="Picture 6" descr="Витч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малообразованных людей больше подходит интерпретационная модель, для образованных людей, вникающих в суть проблем со здоровьем, – совещательная модель.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Патерналистская модель, распространенная ранее, предполагает нарушение прав пациента и в наши дни не применяется, за исключением ситуаций, представляющих непосредственную угрозу жизни больного, когда речь идет об экстренной операции, реанимационных мероприятиях.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81000"/>
            <a:ext cx="8229600" cy="3124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При всем разнообразии подходов сотрудничество врача и больного состоит из четырех главных компонентов: </a:t>
            </a:r>
          </a:p>
          <a:p>
            <a:pPr>
              <a:lnSpc>
                <a:spcPct val="90000"/>
              </a:lnSpc>
            </a:pPr>
            <a:r>
              <a:rPr lang="ru-RU" sz="2800"/>
              <a:t>поддержки, </a:t>
            </a:r>
          </a:p>
          <a:p>
            <a:pPr>
              <a:lnSpc>
                <a:spcPct val="90000"/>
              </a:lnSpc>
            </a:pPr>
            <a:r>
              <a:rPr lang="ru-RU" sz="2800"/>
              <a:t>понимания, </a:t>
            </a:r>
          </a:p>
          <a:p>
            <a:pPr>
              <a:lnSpc>
                <a:spcPct val="90000"/>
              </a:lnSpc>
            </a:pPr>
            <a:r>
              <a:rPr lang="ru-RU" sz="2800"/>
              <a:t>уважения, </a:t>
            </a:r>
          </a:p>
          <a:p>
            <a:pPr>
              <a:lnSpc>
                <a:spcPct val="90000"/>
              </a:lnSpc>
            </a:pPr>
            <a:r>
              <a:rPr lang="ru-RU" sz="2800"/>
              <a:t>сочувствия.</a:t>
            </a:r>
          </a:p>
        </p:txBody>
      </p:sp>
      <p:pic>
        <p:nvPicPr>
          <p:cNvPr id="78854" name="Picture 6" descr="426230_w640_h640_sidel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33800" y="3581400"/>
            <a:ext cx="4800600" cy="29718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/>
              <a:t>Одно из важнейших условий для установления взаимопонимания между врачом и пациентом – ощущение поддержки. Когда врач проявляет понимание, человек уверен, что его жалобы услышаны, зафиксированы в сознании врача, и тот их обдумывает. Это чувство укрепляется, когда врач говорит: “Я Вас слышу и понимаю” – или выражает это взглядом или кивком головы. Уважение подразумевает признание ценности человека как личности. Особенно важно это на этапах сбора анамнеза, когда врач знакомится с обстоятельствами жизни пациента. Сочувствие – ключ к установлению сотрудничества с пациентом. Нужно суметь поставить себя на место больного и взглянуть на мир его глазами. Важно понимать и учитывать внутреннюю картину заболевания – все то, что испытывает и переживает пациент, не только его местные ощущения, но и общее самочувствие, самонаблюдение, его представление о своей болезни, о ее причинах.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33400"/>
            <a:ext cx="8229600" cy="2171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Искусство беседы с больным, умение вести с пациентом диалог требует не только желания врача, но и, в определенной степени, таланта. Врач должен уметь не только слушать, но и слышать пациента.</a:t>
            </a:r>
          </a:p>
        </p:txBody>
      </p:sp>
      <p:pic>
        <p:nvPicPr>
          <p:cNvPr id="71686" name="Picture 6" descr="USSpecialtyCare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979738"/>
            <a:ext cx="5181600" cy="35433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3984</TotalTime>
  <Words>614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Сотрудничество</vt:lpstr>
      <vt:lpstr>«Взаимоотношения врача и пациента»</vt:lpstr>
      <vt:lpstr>Слайд 2</vt:lpstr>
      <vt:lpstr>Введение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Заключение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Наталия</dc:creator>
  <cp:lastModifiedBy>Ludmila</cp:lastModifiedBy>
  <cp:revision>5</cp:revision>
  <cp:lastPrinted>1601-01-01T00:00:00Z</cp:lastPrinted>
  <dcterms:created xsi:type="dcterms:W3CDTF">2010-12-22T22:59:14Z</dcterms:created>
  <dcterms:modified xsi:type="dcterms:W3CDTF">2021-10-18T10:40:46Z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